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Google Sans Medium" panose="020B060402020202020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Open Sans SemiBold" panose="020B07060308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02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hyperlink" Target="https://www.figma.com/proto/NvuBT75qOkEpTb9LfgokZs/Vishal's-content?type=design&amp;node-id=121-825&amp;scaling=scale-down&amp;page-id=121%3A822&amp;starting-point-node-id=121%3A825"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hyperlink" Target="https://www.figma.com/proto/NvuBT75qOkEpTb9LfgokZs/Vishal's-content?type=design&amp;node-id=501-16998&amp;scaling=scale-down&amp;page-id=229%3A824&amp;starting-point-node-id=501%3A16998"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75" y="1819738"/>
            <a:ext cx="4931100" cy="7389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a:solidFill>
                  <a:srgbClr val="FFFFFF"/>
                </a:solidFill>
                <a:latin typeface="Open Sans SemiBold"/>
                <a:ea typeface="Open Sans SemiBold"/>
                <a:cs typeface="Open Sans SemiBold"/>
                <a:sym typeface="Open Sans SemiBold"/>
              </a:rPr>
              <a:t>Medicose Health App</a:t>
            </a:r>
            <a:endParaRPr sz="3600" dirty="0">
              <a:solidFill>
                <a:srgbClr val="FFFFFF"/>
              </a:solidFill>
              <a:latin typeface="Open Sans SemiBold"/>
              <a:ea typeface="Open Sans SemiBold"/>
              <a:cs typeface="Open Sans SemiBold"/>
              <a:sym typeface="Open Sans SemiBold"/>
            </a:endParaRPr>
          </a:p>
        </p:txBody>
      </p:sp>
      <p:sp>
        <p:nvSpPr>
          <p:cNvPr id="145" name="Google Shape;145;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Vishal Juneja</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43" name="Google Shape;243;p50"/>
          <p:cNvSpPr txBox="1"/>
          <p:nvPr/>
        </p:nvSpPr>
        <p:spPr>
          <a:xfrm>
            <a:off x="517675" y="1207505"/>
            <a:ext cx="2421300" cy="373945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Taking the time to draft iterations of each screen of the app on paper ensured that the elements that made it to digital wireframes would be well-suited to address user pain points. For the home screen, I provide the menu button so that user can give the required service</a:t>
            </a:r>
            <a:endParaRPr lang="en-US" dirty="0"/>
          </a:p>
        </p:txBody>
      </p:sp>
      <p:pic>
        <p:nvPicPr>
          <p:cNvPr id="3" name="Picture 2" descr="A picture containing text, sketch, drawing, handwriting&#10;&#10;Description automatically generated">
            <a:extLst>
              <a:ext uri="{FF2B5EF4-FFF2-40B4-BE49-F238E27FC236}">
                <a16:creationId xmlns:a16="http://schemas.microsoft.com/office/drawing/2014/main" id="{FDBF1FD7-0794-428A-8018-BD7FC756BFAF}"/>
              </a:ext>
            </a:extLst>
          </p:cNvPr>
          <p:cNvPicPr>
            <a:picLocks noChangeAspect="1"/>
          </p:cNvPicPr>
          <p:nvPr/>
        </p:nvPicPr>
        <p:blipFill rotWithShape="1">
          <a:blip r:embed="rId3"/>
          <a:srcRect t="9916" r="11639" b="13522"/>
          <a:stretch/>
        </p:blipFill>
        <p:spPr>
          <a:xfrm rot="16200000">
            <a:off x="5255753" y="285085"/>
            <a:ext cx="2436054" cy="45733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As the initial design phase continued, I made sure to base screen designs on feedback and findings from  the user research.</a:t>
            </a:r>
            <a:endParaRPr lang="en-US" dirty="0"/>
          </a:p>
        </p:txBody>
      </p:sp>
      <p:cxnSp>
        <p:nvCxnSpPr>
          <p:cNvPr id="252" name="Google Shape;252;p51"/>
          <p:cNvCxnSpPr/>
          <p:nvPr/>
        </p:nvCxnSpPr>
        <p:spPr>
          <a:xfrm>
            <a:off x="4561857" y="2279548"/>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419208" y="1904851"/>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Tiles makes user to chose specific services </a:t>
            </a:r>
            <a:endParaRPr sz="1000" dirty="0">
              <a:solidFill>
                <a:srgbClr val="5F6368"/>
              </a:solidFill>
              <a:latin typeface="Open Sans"/>
              <a:ea typeface="Open Sans"/>
              <a:cs typeface="Open Sans"/>
              <a:sym typeface="Open Sans"/>
            </a:endParaRPr>
          </a:p>
        </p:txBody>
      </p:sp>
      <p:cxnSp>
        <p:nvCxnSpPr>
          <p:cNvPr id="254" name="Google Shape;254;p51"/>
          <p:cNvCxnSpPr>
            <a:cxnSpLocks/>
          </p:cNvCxnSpPr>
          <p:nvPr/>
        </p:nvCxnSpPr>
        <p:spPr>
          <a:xfrm flipH="1">
            <a:off x="7584600" y="1410002"/>
            <a:ext cx="459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8076125" y="1163796"/>
            <a:ext cx="11004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Slide show provide the daily offers and make attractive website  </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91B9A0C1-EBF8-5E63-D07A-9CEE012BB195}"/>
              </a:ext>
            </a:extLst>
          </p:cNvPr>
          <p:cNvPicPr>
            <a:picLocks noChangeAspect="1"/>
          </p:cNvPicPr>
          <p:nvPr/>
        </p:nvPicPr>
        <p:blipFill>
          <a:blip r:embed="rId3"/>
          <a:stretch>
            <a:fillRect/>
          </a:stretch>
        </p:blipFill>
        <p:spPr>
          <a:xfrm>
            <a:off x="5480757" y="623255"/>
            <a:ext cx="2037718" cy="44673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2" name="Google Shape;262;p52"/>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Easy navigation was a key user need to address in the designs to make the easy access of services and provide the better flow of app .</a:t>
            </a:r>
            <a:endParaRPr lang="en-US" dirty="0"/>
          </a:p>
        </p:txBody>
      </p:sp>
      <p:pic>
        <p:nvPicPr>
          <p:cNvPr id="7" name="Picture 6">
            <a:extLst>
              <a:ext uri="{FF2B5EF4-FFF2-40B4-BE49-F238E27FC236}">
                <a16:creationId xmlns:a16="http://schemas.microsoft.com/office/drawing/2014/main" id="{B97549B9-8400-85F4-94D3-A2ADBCC5821E}"/>
              </a:ext>
            </a:extLst>
          </p:cNvPr>
          <p:cNvPicPr>
            <a:picLocks noChangeAspect="1"/>
          </p:cNvPicPr>
          <p:nvPr/>
        </p:nvPicPr>
        <p:blipFill>
          <a:blip r:embed="rId3"/>
          <a:stretch>
            <a:fillRect/>
          </a:stretch>
        </p:blipFill>
        <p:spPr>
          <a:xfrm>
            <a:off x="5808136" y="524350"/>
            <a:ext cx="1826504" cy="3929423"/>
          </a:xfrm>
          <a:prstGeom prst="rect">
            <a:avLst/>
          </a:prstGeom>
        </p:spPr>
      </p:pic>
      <p:cxnSp>
        <p:nvCxnSpPr>
          <p:cNvPr id="8" name="Google Shape;252;p51">
            <a:extLst>
              <a:ext uri="{FF2B5EF4-FFF2-40B4-BE49-F238E27FC236}">
                <a16:creationId xmlns:a16="http://schemas.microsoft.com/office/drawing/2014/main" id="{03EEB80A-68BE-2320-E3FA-B7BB91174AC9}"/>
              </a:ext>
            </a:extLst>
          </p:cNvPr>
          <p:cNvCxnSpPr/>
          <p:nvPr/>
        </p:nvCxnSpPr>
        <p:spPr>
          <a:xfrm>
            <a:off x="5007531" y="1434304"/>
            <a:ext cx="918900" cy="0"/>
          </a:xfrm>
          <a:prstGeom prst="straightConnector1">
            <a:avLst/>
          </a:prstGeom>
          <a:noFill/>
          <a:ln w="19050" cap="flat" cmpd="sng">
            <a:solidFill>
              <a:srgbClr val="FBBC04"/>
            </a:solidFill>
            <a:prstDash val="solid"/>
            <a:round/>
            <a:headEnd type="none" w="med" len="med"/>
            <a:tailEnd type="triangle" w="med" len="med"/>
          </a:ln>
        </p:spPr>
      </p:cxnSp>
      <p:sp>
        <p:nvSpPr>
          <p:cNvPr id="9" name="TextBox 8">
            <a:extLst>
              <a:ext uri="{FF2B5EF4-FFF2-40B4-BE49-F238E27FC236}">
                <a16:creationId xmlns:a16="http://schemas.microsoft.com/office/drawing/2014/main" id="{0BE78835-5C4D-9714-F4D9-C028B543C532}"/>
              </a:ext>
            </a:extLst>
          </p:cNvPr>
          <p:cNvSpPr txBox="1"/>
          <p:nvPr/>
        </p:nvSpPr>
        <p:spPr>
          <a:xfrm>
            <a:off x="3586438" y="1206393"/>
            <a:ext cx="1589602" cy="1169551"/>
          </a:xfrm>
          <a:prstGeom prst="rect">
            <a:avLst/>
          </a:prstGeom>
          <a:noFill/>
        </p:spPr>
        <p:txBody>
          <a:bodyPr wrap="square" rtlCol="0">
            <a:spAutoFit/>
          </a:bodyPr>
          <a:lstStyle/>
          <a:p>
            <a:r>
              <a:rPr lang="en-US" sz="1400" dirty="0">
                <a:solidFill>
                  <a:srgbClr val="5F6368"/>
                </a:solidFill>
                <a:latin typeface="Open Sans"/>
                <a:ea typeface="Open Sans"/>
                <a:cs typeface="Open Sans"/>
                <a:sym typeface="Open Sans"/>
              </a:rPr>
              <a:t>Easy access to navigation that’s screen reader friendly.</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Low-fidelity prototype</a:t>
            </a:r>
            <a:endParaRPr sz="2400" dirty="0">
              <a:solidFill>
                <a:srgbClr val="5F6368"/>
              </a:solidFill>
              <a:latin typeface="Open Sans"/>
              <a:ea typeface="Open Sans"/>
              <a:cs typeface="Open Sans"/>
              <a:sym typeface="Open Sans"/>
            </a:endParaRPr>
          </a:p>
        </p:txBody>
      </p:sp>
      <p:sp>
        <p:nvSpPr>
          <p:cNvPr id="276" name="Google Shape;276;p53"/>
          <p:cNvSpPr txBox="1"/>
          <p:nvPr/>
        </p:nvSpPr>
        <p:spPr>
          <a:xfrm>
            <a:off x="532875" y="1793800"/>
            <a:ext cx="29154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Using the completed set of digital wireframes, I created a low-fidelity prototype. The primary user flow I connected was to order the appointment of specfic doctor </a:t>
            </a: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69CB25C7-3D79-EFD8-A177-7F2F6175ED85}"/>
              </a:ext>
            </a:extLst>
          </p:cNvPr>
          <p:cNvPicPr>
            <a:picLocks noChangeAspect="1"/>
          </p:cNvPicPr>
          <p:nvPr/>
        </p:nvPicPr>
        <p:blipFill>
          <a:blip r:embed="rId3"/>
          <a:stretch>
            <a:fillRect/>
          </a:stretch>
        </p:blipFill>
        <p:spPr>
          <a:xfrm>
            <a:off x="4310742" y="1185055"/>
            <a:ext cx="4664529" cy="2322465"/>
          </a:xfrm>
          <a:prstGeom prst="rect">
            <a:avLst/>
          </a:prstGeom>
        </p:spPr>
      </p:pic>
      <p:sp>
        <p:nvSpPr>
          <p:cNvPr id="4" name="TextBox 3">
            <a:extLst>
              <a:ext uri="{FF2B5EF4-FFF2-40B4-BE49-F238E27FC236}">
                <a16:creationId xmlns:a16="http://schemas.microsoft.com/office/drawing/2014/main" id="{B9AEB826-B2D7-EB05-8F22-07DCCD839DA1}"/>
              </a:ext>
            </a:extLst>
          </p:cNvPr>
          <p:cNvSpPr txBox="1"/>
          <p:nvPr/>
        </p:nvSpPr>
        <p:spPr>
          <a:xfrm>
            <a:off x="376517" y="3917428"/>
            <a:ext cx="7699401" cy="954107"/>
          </a:xfrm>
          <a:prstGeom prst="rect">
            <a:avLst/>
          </a:prstGeom>
          <a:noFill/>
        </p:spPr>
        <p:txBody>
          <a:bodyPr wrap="square" rtlCol="0">
            <a:spAutoFit/>
          </a:bodyPr>
          <a:lstStyle/>
          <a:p>
            <a:r>
              <a:rPr lang="en-US" dirty="0"/>
              <a:t>View the </a:t>
            </a:r>
            <a:r>
              <a:rPr lang="en-US" dirty="0" err="1"/>
              <a:t>Medicose</a:t>
            </a:r>
            <a:r>
              <a:rPr lang="en-US" dirty="0"/>
              <a:t> </a:t>
            </a:r>
            <a:r>
              <a:rPr lang="en-US" dirty="0">
                <a:sym typeface="Open Sans"/>
              </a:rPr>
              <a:t>Low-fidelity prototype</a:t>
            </a:r>
          </a:p>
          <a:p>
            <a:endParaRPr lang="en-US" dirty="0">
              <a:sym typeface="Open Sans"/>
            </a:endParaRPr>
          </a:p>
          <a:p>
            <a:endParaRPr lang="en-US" dirty="0">
              <a:sym typeface="Open Sans"/>
            </a:endParaRPr>
          </a:p>
          <a:p>
            <a:r>
              <a:rPr lang="en-US" dirty="0" err="1">
                <a:hlinkClick r:id="rId4"/>
              </a:rPr>
              <a:t>Medicose</a:t>
            </a:r>
            <a:r>
              <a:rPr lang="en-US" dirty="0">
                <a:hlinkClick r:id="rId4"/>
              </a:rPr>
              <a:t> Low Fidelity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92791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I conducted two rounds of usability studies. Findings from the first study helped guide the designs from wireframes to mockups. The second study used a high-fidelity prototype and revealed what aspects of the mockups needed refining. </a:t>
            </a:r>
          </a:p>
        </p:txBody>
      </p:sp>
      <p:sp>
        <p:nvSpPr>
          <p:cNvPr id="283" name="Google Shape;28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84" name="Google Shape;28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4"/>
          <p:cNvSpPr txBox="1"/>
          <p:nvPr/>
        </p:nvSpPr>
        <p:spPr>
          <a:xfrm>
            <a:off x="4984525" y="256850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rPr>
              <a:t>User want separate page for payment </a:t>
            </a:r>
            <a:endParaRPr dirty="0">
              <a:solidFill>
                <a:srgbClr val="5F6368"/>
              </a:solidFill>
              <a:latin typeface="Open Sans"/>
              <a:ea typeface="Open Sans"/>
              <a:cs typeface="Open Sans"/>
            </a:endParaRPr>
          </a:p>
        </p:txBody>
      </p:sp>
      <p:sp>
        <p:nvSpPr>
          <p:cNvPr id="286" name="Google Shape;28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7" name="Google Shape;287;p54"/>
          <p:cNvSpPr txBox="1"/>
          <p:nvPr/>
        </p:nvSpPr>
        <p:spPr>
          <a:xfrm>
            <a:off x="4984525" y="3198325"/>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U</a:t>
            </a:r>
            <a:r>
              <a:rPr lang="en" dirty="0">
                <a:solidFill>
                  <a:srgbClr val="5F6368"/>
                </a:solidFill>
                <a:latin typeface="Open Sans"/>
                <a:ea typeface="Open Sans"/>
                <a:cs typeface="Open Sans"/>
                <a:sym typeface="Open Sans"/>
              </a:rPr>
              <a:t>ser want also support tab in menu bar</a:t>
            </a:r>
            <a:endParaRPr dirty="0"/>
          </a:p>
        </p:txBody>
      </p:sp>
      <p:sp>
        <p:nvSpPr>
          <p:cNvPr id="288" name="Google Shape;28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9" name="Google Shape;28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293" name="Google Shape;293;p54"/>
          <p:cNvSpPr txBox="1"/>
          <p:nvPr/>
        </p:nvSpPr>
        <p:spPr>
          <a:xfrm>
            <a:off x="963300" y="2568500"/>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rPr>
              <a:t>Use want to add doctors screen with max to min star rating </a:t>
            </a:r>
            <a:endParaRPr dirty="0">
              <a:solidFill>
                <a:srgbClr val="5F6368"/>
              </a:solidFill>
              <a:latin typeface="Open Sans"/>
              <a:ea typeface="Open Sans"/>
              <a:cs typeface="Open Sans"/>
            </a:endParaRPr>
          </a:p>
        </p:txBody>
      </p:sp>
      <p:sp>
        <p:nvSpPr>
          <p:cNvPr id="294" name="Google Shape;29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63300" y="3198325"/>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 want notification button on top bar</a:t>
            </a:r>
            <a:endParaRPr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11" name="Google Shape;311;p56"/>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After the usability studies we found user seek for the suport tab in menubar so in case of urgency we can reach to near by hospital</a:t>
            </a:r>
            <a:endParaRPr dirty="0"/>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3" name="Picture 2">
            <a:extLst>
              <a:ext uri="{FF2B5EF4-FFF2-40B4-BE49-F238E27FC236}">
                <a16:creationId xmlns:a16="http://schemas.microsoft.com/office/drawing/2014/main" id="{A892285A-DF28-1EC7-E174-00E467EDCE73}"/>
              </a:ext>
            </a:extLst>
          </p:cNvPr>
          <p:cNvPicPr>
            <a:picLocks noChangeAspect="1"/>
          </p:cNvPicPr>
          <p:nvPr/>
        </p:nvPicPr>
        <p:blipFill>
          <a:blip r:embed="rId3"/>
          <a:stretch>
            <a:fillRect/>
          </a:stretch>
        </p:blipFill>
        <p:spPr>
          <a:xfrm>
            <a:off x="3794146" y="1268300"/>
            <a:ext cx="1737611" cy="3705200"/>
          </a:xfrm>
          <a:prstGeom prst="rect">
            <a:avLst/>
          </a:prstGeom>
        </p:spPr>
      </p:pic>
      <p:pic>
        <p:nvPicPr>
          <p:cNvPr id="5" name="Picture 4">
            <a:extLst>
              <a:ext uri="{FF2B5EF4-FFF2-40B4-BE49-F238E27FC236}">
                <a16:creationId xmlns:a16="http://schemas.microsoft.com/office/drawing/2014/main" id="{E92F1719-A2DB-5206-05BD-36B5FF633078}"/>
              </a:ext>
            </a:extLst>
          </p:cNvPr>
          <p:cNvPicPr>
            <a:picLocks noChangeAspect="1"/>
          </p:cNvPicPr>
          <p:nvPr/>
        </p:nvPicPr>
        <p:blipFill>
          <a:blip r:embed="rId4"/>
          <a:stretch>
            <a:fillRect/>
          </a:stretch>
        </p:blipFill>
        <p:spPr>
          <a:xfrm>
            <a:off x="6861795" y="1268300"/>
            <a:ext cx="1737611" cy="3706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4" name="Google Shape;324;p57"/>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after the usability studies we found that th</a:t>
            </a:r>
            <a:r>
              <a:rPr lang="en-US" dirty="0">
                <a:solidFill>
                  <a:srgbClr val="5F6368"/>
                </a:solidFill>
                <a:latin typeface="Open Sans"/>
                <a:ea typeface="Open Sans"/>
                <a:cs typeface="Open Sans"/>
                <a:sym typeface="Open Sans"/>
              </a:rPr>
              <a:t>ere</a:t>
            </a:r>
            <a:r>
              <a:rPr lang="en" dirty="0">
                <a:solidFill>
                  <a:srgbClr val="5F6368"/>
                </a:solidFill>
                <a:latin typeface="Open Sans"/>
                <a:ea typeface="Open Sans"/>
                <a:cs typeface="Open Sans"/>
                <a:sym typeface="Open Sans"/>
              </a:rPr>
              <a:t> is 2 important funtions in one page which make user uncomfort o we mak new payment page </a:t>
            </a:r>
            <a:endParaRPr dirty="0"/>
          </a:p>
        </p:txBody>
      </p:sp>
      <p:cxnSp>
        <p:nvCxnSpPr>
          <p:cNvPr id="327" name="Google Shape;32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7"/>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9" name="Google Shape;329;p57"/>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3" name="Picture 2">
            <a:extLst>
              <a:ext uri="{FF2B5EF4-FFF2-40B4-BE49-F238E27FC236}">
                <a16:creationId xmlns:a16="http://schemas.microsoft.com/office/drawing/2014/main" id="{CD88639D-B50E-1856-3E2E-E7D89F7BFFEE}"/>
              </a:ext>
            </a:extLst>
          </p:cNvPr>
          <p:cNvPicPr>
            <a:picLocks noChangeAspect="1"/>
          </p:cNvPicPr>
          <p:nvPr/>
        </p:nvPicPr>
        <p:blipFill>
          <a:blip r:embed="rId3"/>
          <a:stretch>
            <a:fillRect/>
          </a:stretch>
        </p:blipFill>
        <p:spPr>
          <a:xfrm>
            <a:off x="3778656" y="1268300"/>
            <a:ext cx="1674256" cy="3620950"/>
          </a:xfrm>
          <a:prstGeom prst="rect">
            <a:avLst/>
          </a:prstGeom>
        </p:spPr>
      </p:pic>
      <p:pic>
        <p:nvPicPr>
          <p:cNvPr id="5" name="Picture 4">
            <a:extLst>
              <a:ext uri="{FF2B5EF4-FFF2-40B4-BE49-F238E27FC236}">
                <a16:creationId xmlns:a16="http://schemas.microsoft.com/office/drawing/2014/main" id="{2B11D17F-53DC-B228-F043-CE14577248C3}"/>
              </a:ext>
            </a:extLst>
          </p:cNvPr>
          <p:cNvPicPr>
            <a:picLocks noChangeAspect="1"/>
          </p:cNvPicPr>
          <p:nvPr/>
        </p:nvPicPr>
        <p:blipFill>
          <a:blip r:embed="rId4"/>
          <a:stretch>
            <a:fillRect/>
          </a:stretch>
        </p:blipFill>
        <p:spPr>
          <a:xfrm>
            <a:off x="6990050" y="1246184"/>
            <a:ext cx="1748325" cy="37290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7" name="Picture 6">
            <a:extLst>
              <a:ext uri="{FF2B5EF4-FFF2-40B4-BE49-F238E27FC236}">
                <a16:creationId xmlns:a16="http://schemas.microsoft.com/office/drawing/2014/main" id="{B9B065C9-F5A8-1310-5CDA-4199F4E70714}"/>
              </a:ext>
            </a:extLst>
          </p:cNvPr>
          <p:cNvPicPr>
            <a:picLocks noChangeAspect="1"/>
          </p:cNvPicPr>
          <p:nvPr/>
        </p:nvPicPr>
        <p:blipFill>
          <a:blip r:embed="rId3"/>
          <a:stretch>
            <a:fillRect/>
          </a:stretch>
        </p:blipFill>
        <p:spPr>
          <a:xfrm>
            <a:off x="610808" y="1066764"/>
            <a:ext cx="1824921" cy="3914055"/>
          </a:xfrm>
          <a:prstGeom prst="rect">
            <a:avLst/>
          </a:prstGeom>
        </p:spPr>
      </p:pic>
      <p:pic>
        <p:nvPicPr>
          <p:cNvPr id="9" name="Picture 8">
            <a:extLst>
              <a:ext uri="{FF2B5EF4-FFF2-40B4-BE49-F238E27FC236}">
                <a16:creationId xmlns:a16="http://schemas.microsoft.com/office/drawing/2014/main" id="{D4D2592D-1CE6-70FE-1DDE-E9E008EB7FE5}"/>
              </a:ext>
            </a:extLst>
          </p:cNvPr>
          <p:cNvPicPr>
            <a:picLocks noChangeAspect="1"/>
          </p:cNvPicPr>
          <p:nvPr/>
        </p:nvPicPr>
        <p:blipFill>
          <a:blip r:embed="rId4"/>
          <a:stretch>
            <a:fillRect/>
          </a:stretch>
        </p:blipFill>
        <p:spPr>
          <a:xfrm>
            <a:off x="2510265" y="1114869"/>
            <a:ext cx="1878976" cy="3829531"/>
          </a:xfrm>
          <a:prstGeom prst="rect">
            <a:avLst/>
          </a:prstGeom>
        </p:spPr>
      </p:pic>
      <p:pic>
        <p:nvPicPr>
          <p:cNvPr id="11" name="Picture 10">
            <a:extLst>
              <a:ext uri="{FF2B5EF4-FFF2-40B4-BE49-F238E27FC236}">
                <a16:creationId xmlns:a16="http://schemas.microsoft.com/office/drawing/2014/main" id="{3097F16F-6A5E-1D3F-2DFC-9736E7A31319}"/>
              </a:ext>
            </a:extLst>
          </p:cNvPr>
          <p:cNvPicPr>
            <a:picLocks noChangeAspect="1"/>
          </p:cNvPicPr>
          <p:nvPr/>
        </p:nvPicPr>
        <p:blipFill>
          <a:blip r:embed="rId5"/>
          <a:stretch>
            <a:fillRect/>
          </a:stretch>
        </p:blipFill>
        <p:spPr>
          <a:xfrm>
            <a:off x="4463777" y="1078450"/>
            <a:ext cx="1824921" cy="3865950"/>
          </a:xfrm>
          <a:prstGeom prst="rect">
            <a:avLst/>
          </a:prstGeom>
        </p:spPr>
      </p:pic>
      <p:pic>
        <p:nvPicPr>
          <p:cNvPr id="13" name="Picture 12">
            <a:extLst>
              <a:ext uri="{FF2B5EF4-FFF2-40B4-BE49-F238E27FC236}">
                <a16:creationId xmlns:a16="http://schemas.microsoft.com/office/drawing/2014/main" id="{ECFCA459-E8D2-E859-2D17-7B6861E6CE70}"/>
              </a:ext>
            </a:extLst>
          </p:cNvPr>
          <p:cNvPicPr>
            <a:picLocks noChangeAspect="1"/>
          </p:cNvPicPr>
          <p:nvPr/>
        </p:nvPicPr>
        <p:blipFill>
          <a:blip r:embed="rId6"/>
          <a:stretch>
            <a:fillRect/>
          </a:stretch>
        </p:blipFill>
        <p:spPr>
          <a:xfrm>
            <a:off x="6363234" y="1114869"/>
            <a:ext cx="1824920" cy="37779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41"/>
          <p:cNvSpPr txBox="1"/>
          <p:nvPr/>
        </p:nvSpPr>
        <p:spPr>
          <a:xfrm>
            <a:off x="1231075" y="1406440"/>
            <a:ext cx="40860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Medicose is medical sercices app for metro and non metro cities and some of develpode towns. </a:t>
            </a:r>
            <a:r>
              <a:rPr lang="en-US" sz="1200" dirty="0">
                <a:solidFill>
                  <a:srgbClr val="5F6368"/>
                </a:solidFill>
                <a:latin typeface="Open Sans"/>
                <a:ea typeface="Open Sans"/>
                <a:cs typeface="Open Sans"/>
                <a:sym typeface="Open Sans"/>
              </a:rPr>
              <a:t>I</a:t>
            </a:r>
            <a:r>
              <a:rPr lang="en" sz="1200" dirty="0">
                <a:solidFill>
                  <a:srgbClr val="5F6368"/>
                </a:solidFill>
                <a:latin typeface="Open Sans"/>
                <a:ea typeface="Open Sans"/>
                <a:cs typeface="Open Sans"/>
                <a:sym typeface="Open Sans"/>
              </a:rPr>
              <a:t>t’s help the peoples for saving the appointment and waitng time, amubilence services, also provide th lab and medicines Services </a:t>
            </a:r>
            <a:endParaRPr sz="1200" b="1" dirty="0">
              <a:solidFill>
                <a:srgbClr val="1967D2"/>
              </a:solidFill>
              <a:latin typeface="Open Sans"/>
              <a:ea typeface="Open Sans"/>
              <a:cs typeface="Open Sans"/>
              <a:sym typeface="Open Sans"/>
            </a:endParaRPr>
          </a:p>
        </p:txBody>
      </p:sp>
      <p:sp>
        <p:nvSpPr>
          <p:cNvPr id="153" name="Google Shape;15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54" name="Google Shape;15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SemiBold"/>
              </a:rPr>
              <a:t>F</a:t>
            </a:r>
            <a:r>
              <a:rPr lang="en" sz="1200" dirty="0">
                <a:solidFill>
                  <a:srgbClr val="5F6368"/>
                </a:solidFill>
                <a:latin typeface="Open Sans"/>
                <a:ea typeface="Open Sans"/>
                <a:cs typeface="Open Sans"/>
                <a:sym typeface="Open Sans SemiBold"/>
              </a:rPr>
              <a:t>eb 2023-May 2023</a:t>
            </a:r>
            <a:endParaRPr sz="1200" dirty="0">
              <a:solidFill>
                <a:srgbClr val="5F6368"/>
              </a:solidFill>
              <a:latin typeface="Open Sans"/>
              <a:ea typeface="Open Sans"/>
              <a:cs typeface="Open Sans"/>
              <a:sym typeface="Open Sans SemiBold"/>
            </a:endParaRPr>
          </a:p>
        </p:txBody>
      </p:sp>
      <p:sp>
        <p:nvSpPr>
          <p:cNvPr id="156" name="Google Shape;156;p41"/>
          <p:cNvSpPr/>
          <p:nvPr/>
        </p:nvSpPr>
        <p:spPr>
          <a:xfrm>
            <a:off x="517675" y="3299236"/>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1"/>
          <p:cNvSpPr/>
          <p:nvPr/>
        </p:nvSpPr>
        <p:spPr>
          <a:xfrm>
            <a:off x="643388" y="342548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dirty="0">
              <a:latin typeface="Calibri"/>
              <a:ea typeface="Calibri"/>
              <a:cs typeface="Calibri"/>
              <a:sym typeface="Calibri"/>
            </a:endParaRPr>
          </a:p>
        </p:txBody>
      </p:sp>
      <p:sp>
        <p:nvSpPr>
          <p:cNvPr id="158" name="Google Shape;15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7" name="Picture 6" descr="A screenshot of a medical form&#10;&#10;Description automatically generated with low confidence">
            <a:extLst>
              <a:ext uri="{FF2B5EF4-FFF2-40B4-BE49-F238E27FC236}">
                <a16:creationId xmlns:a16="http://schemas.microsoft.com/office/drawing/2014/main" id="{E3548783-A89D-C492-4377-98618E60A3E4}"/>
              </a:ext>
            </a:extLst>
          </p:cNvPr>
          <p:cNvPicPr>
            <a:picLocks noChangeAspect="1"/>
          </p:cNvPicPr>
          <p:nvPr/>
        </p:nvPicPr>
        <p:blipFill>
          <a:blip r:embed="rId3"/>
          <a:stretch>
            <a:fillRect/>
          </a:stretch>
        </p:blipFill>
        <p:spPr>
          <a:xfrm>
            <a:off x="6798488" y="693740"/>
            <a:ext cx="1878829" cy="4010576"/>
          </a:xfrm>
          <a:prstGeom prst="rect">
            <a:avLst/>
          </a:prstGeom>
        </p:spPr>
      </p:pic>
      <p:pic>
        <p:nvPicPr>
          <p:cNvPr id="9" name="Picture 8" descr="A screenshot of a medical app&#10;&#10;Description automatically generated with low confidence">
            <a:extLst>
              <a:ext uri="{FF2B5EF4-FFF2-40B4-BE49-F238E27FC236}">
                <a16:creationId xmlns:a16="http://schemas.microsoft.com/office/drawing/2014/main" id="{F3F573B0-BE32-FF16-291F-FC9110500B77}"/>
              </a:ext>
            </a:extLst>
          </p:cNvPr>
          <p:cNvPicPr>
            <a:picLocks noChangeAspect="1"/>
          </p:cNvPicPr>
          <p:nvPr/>
        </p:nvPicPr>
        <p:blipFill>
          <a:blip r:embed="rId4"/>
          <a:stretch>
            <a:fillRect/>
          </a:stretch>
        </p:blipFill>
        <p:spPr>
          <a:xfrm>
            <a:off x="5219173" y="801400"/>
            <a:ext cx="1878829" cy="40105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9"/>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51" name="Google Shape;351;p59"/>
          <p:cNvSpPr txBox="1"/>
          <p:nvPr/>
        </p:nvSpPr>
        <p:spPr>
          <a:xfrm>
            <a:off x="532875" y="1793800"/>
            <a:ext cx="22242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err="1">
                <a:latin typeface="Open Sans"/>
                <a:ea typeface="Open Sans"/>
                <a:cs typeface="Open Sans"/>
                <a:sym typeface="Open Sans"/>
              </a:rPr>
              <a:t>Medicose</a:t>
            </a:r>
            <a:r>
              <a:rPr lang="en-US" dirty="0">
                <a:latin typeface="Open Sans"/>
                <a:ea typeface="Open Sans"/>
                <a:cs typeface="Open Sans"/>
                <a:sym typeface="Open Sans"/>
              </a:rPr>
              <a:t> Health App  High-Fidelity </a:t>
            </a:r>
            <a:r>
              <a:rPr lang="en-US" dirty="0">
                <a:latin typeface="Open Sans"/>
                <a:ea typeface="Open Sans"/>
                <a:cs typeface="Open Sans"/>
                <a:sym typeface="Open Sans"/>
                <a:hlinkClick r:id="rId3"/>
              </a:rPr>
              <a:t>Prototype</a:t>
            </a:r>
            <a:r>
              <a:rPr lang="en-US" dirty="0">
                <a:latin typeface="Open Sans"/>
                <a:ea typeface="Open Sans"/>
                <a:cs typeface="Open Sans"/>
                <a:sym typeface="Open Sans"/>
              </a:rPr>
              <a:t> </a:t>
            </a: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014AE39F-8F99-3CE8-D0FE-BB11CCB437EE}"/>
              </a:ext>
            </a:extLst>
          </p:cNvPr>
          <p:cNvPicPr>
            <a:picLocks noChangeAspect="1"/>
          </p:cNvPicPr>
          <p:nvPr/>
        </p:nvPicPr>
        <p:blipFill>
          <a:blip r:embed="rId4"/>
          <a:stretch>
            <a:fillRect/>
          </a:stretch>
        </p:blipFill>
        <p:spPr>
          <a:xfrm>
            <a:off x="3248415" y="786456"/>
            <a:ext cx="5575968" cy="28537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8" name="Google Shape;358;p60"/>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Provided access </a:t>
            </a:r>
            <a:br>
              <a:rPr lang="en-US" sz="1200" dirty="0">
                <a:solidFill>
                  <a:srgbClr val="5F6368"/>
                </a:solidFill>
                <a:latin typeface="Open Sans"/>
                <a:ea typeface="Open Sans"/>
                <a:cs typeface="Open Sans"/>
                <a:sym typeface="Open Sans"/>
              </a:rPr>
            </a:br>
            <a:r>
              <a:rPr lang="en-US" sz="1200" dirty="0">
                <a:solidFill>
                  <a:srgbClr val="5F6368"/>
                </a:solidFill>
                <a:latin typeface="Open Sans"/>
                <a:ea typeface="Open Sans"/>
                <a:cs typeface="Open Sans"/>
                <a:sym typeface="Open Sans"/>
              </a:rPr>
              <a:t>to users who are vision impaired through adding alt text to images for screen readers.</a:t>
            </a:r>
            <a:endParaRPr lang="en-US" sz="1200" dirty="0"/>
          </a:p>
        </p:txBody>
      </p:sp>
      <p:sp>
        <p:nvSpPr>
          <p:cNvPr id="360" name="Google Shape;360;p60"/>
          <p:cNvSpPr/>
          <p:nvPr/>
        </p:nvSpPr>
        <p:spPr>
          <a:xfrm>
            <a:off x="3562575" y="1472325"/>
            <a:ext cx="20490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0"/>
          <p:cNvSpPr txBox="1"/>
          <p:nvPr/>
        </p:nvSpPr>
        <p:spPr>
          <a:xfrm>
            <a:off x="3756225" y="1909051"/>
            <a:ext cx="2049000" cy="821733"/>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Used icons to </a:t>
            </a:r>
            <a:br>
              <a:rPr lang="en-US" sz="1200" dirty="0">
                <a:solidFill>
                  <a:srgbClr val="5F6368"/>
                </a:solidFill>
                <a:latin typeface="Open Sans"/>
                <a:ea typeface="Open Sans"/>
                <a:cs typeface="Open Sans"/>
                <a:sym typeface="Open Sans"/>
              </a:rPr>
            </a:br>
            <a:r>
              <a:rPr lang="en-US" sz="1200" dirty="0">
                <a:solidFill>
                  <a:srgbClr val="5F6368"/>
                </a:solidFill>
                <a:latin typeface="Open Sans"/>
                <a:ea typeface="Open Sans"/>
                <a:cs typeface="Open Sans"/>
                <a:sym typeface="Open Sans"/>
              </a:rPr>
              <a:t>help make </a:t>
            </a:r>
            <a:br>
              <a:rPr lang="en-US" sz="1200" dirty="0">
                <a:solidFill>
                  <a:srgbClr val="5F6368"/>
                </a:solidFill>
                <a:latin typeface="Open Sans"/>
                <a:ea typeface="Open Sans"/>
                <a:cs typeface="Open Sans"/>
                <a:sym typeface="Open Sans"/>
              </a:rPr>
            </a:br>
            <a:r>
              <a:rPr lang="en-US" sz="1200" dirty="0">
                <a:solidFill>
                  <a:srgbClr val="5F6368"/>
                </a:solidFill>
                <a:latin typeface="Open Sans"/>
                <a:ea typeface="Open Sans"/>
                <a:cs typeface="Open Sans"/>
                <a:sym typeface="Open Sans"/>
              </a:rPr>
              <a:t>navigation easier.</a:t>
            </a:r>
            <a:endParaRPr lang="en-US" sz="1200" dirty="0"/>
          </a:p>
        </p:txBody>
      </p:sp>
      <p:sp>
        <p:nvSpPr>
          <p:cNvPr id="362" name="Google Shape;36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0"/>
          <p:cNvSpPr txBox="1"/>
          <p:nvPr/>
        </p:nvSpPr>
        <p:spPr>
          <a:xfrm>
            <a:off x="6026525" y="1917800"/>
            <a:ext cx="2049000" cy="609367"/>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P</a:t>
            </a:r>
            <a:r>
              <a:rPr lang="en" sz="1200" dirty="0">
                <a:solidFill>
                  <a:srgbClr val="5F6368"/>
                </a:solidFill>
                <a:latin typeface="Open Sans"/>
                <a:ea typeface="Open Sans"/>
                <a:cs typeface="Open Sans"/>
                <a:sym typeface="Open Sans"/>
              </a:rPr>
              <a:t>rovide the Dark and light mode options </a:t>
            </a:r>
            <a:endParaRPr sz="1200" dirty="0"/>
          </a:p>
        </p:txBody>
      </p:sp>
      <p:sp>
        <p:nvSpPr>
          <p:cNvPr id="364" name="Google Shape;36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6" name="Google Shape;36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79" name="Google Shape;379;p62"/>
          <p:cNvSpPr txBox="1"/>
          <p:nvPr/>
        </p:nvSpPr>
        <p:spPr>
          <a:xfrm>
            <a:off x="539600" y="2237975"/>
            <a:ext cx="3446100" cy="193896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a:t>
            </a: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SemiBold"/>
              </a:rPr>
              <a:t>The app provide the eassy access of all the medical problems at one platform which makes user save time and availblity of all mecialcal need </a:t>
            </a:r>
            <a:endParaRPr lang="en-US" sz="12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US" sz="1400" dirty="0">
                <a:solidFill>
                  <a:srgbClr val="5F6368"/>
                </a:solidFill>
                <a:latin typeface="Open Sans"/>
                <a:ea typeface="Open Sans"/>
                <a:cs typeface="Open Sans"/>
                <a:sym typeface="Open Sans"/>
              </a:rPr>
              <a:t> </a:t>
            </a:r>
          </a:p>
        </p:txBody>
      </p:sp>
      <p:sp>
        <p:nvSpPr>
          <p:cNvPr id="380" name="Google Shape;38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While designing the </a:t>
            </a:r>
            <a:r>
              <a:rPr lang="en-US" sz="1200" dirty="0" err="1">
                <a:solidFill>
                  <a:srgbClr val="5F6368"/>
                </a:solidFill>
                <a:latin typeface="Open Sans"/>
                <a:ea typeface="Open Sans"/>
                <a:cs typeface="Open Sans"/>
                <a:sym typeface="Open Sans"/>
              </a:rPr>
              <a:t>Medicose</a:t>
            </a:r>
            <a:r>
              <a:rPr lang="en-US" sz="1200" dirty="0">
                <a:solidFill>
                  <a:srgbClr val="5F6368"/>
                </a:solidFill>
                <a:latin typeface="Open Sans"/>
                <a:ea typeface="Open Sans"/>
                <a:cs typeface="Open Sans"/>
                <a:sym typeface="Open Sans"/>
              </a:rPr>
              <a:t> Health app, I learned that the first ideas for the app are only the beginning of the process. Usability studies and peer feedback influenced each iteration of the app’s designs.</a:t>
            </a:r>
            <a:endParaRPr lang="en-US" sz="1200" b="1" dirty="0">
              <a:solidFill>
                <a:srgbClr val="4285F4"/>
              </a:solidFill>
              <a:latin typeface="Open Sans"/>
              <a:ea typeface="Open Sans"/>
              <a:cs typeface="Open Sans"/>
              <a:sym typeface="Open Sans"/>
            </a:endParaRPr>
          </a:p>
        </p:txBody>
      </p:sp>
      <p:sp>
        <p:nvSpPr>
          <p:cNvPr id="382" name="Google Shape;38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4605678" y="1676963"/>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95" name="Google Shape;395;p63"/>
          <p:cNvSpPr txBox="1"/>
          <p:nvPr/>
        </p:nvSpPr>
        <p:spPr>
          <a:xfrm>
            <a:off x="1024592" y="1945842"/>
            <a:ext cx="2049000" cy="1458831"/>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lang="en-US" sz="1200" dirty="0"/>
          </a:p>
        </p:txBody>
      </p:sp>
      <p:sp>
        <p:nvSpPr>
          <p:cNvPr id="397" name="Google Shape;397;p63"/>
          <p:cNvSpPr txBox="1"/>
          <p:nvPr/>
        </p:nvSpPr>
        <p:spPr>
          <a:xfrm>
            <a:off x="5250892" y="2046662"/>
            <a:ext cx="2049000" cy="821733"/>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Conduct more user research to determine any new areas of need.</a:t>
            </a:r>
            <a:endParaRPr lang="en-US" sz="1200" dirty="0"/>
          </a:p>
        </p:txBody>
      </p:sp>
      <p:sp>
        <p:nvSpPr>
          <p:cNvPr id="400" name="Google Shape;400;p63"/>
          <p:cNvSpPr/>
          <p:nvPr/>
        </p:nvSpPr>
        <p:spPr>
          <a:xfrm>
            <a:off x="1792442" y="1215675"/>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1" name="Google Shape;401;p63"/>
          <p:cNvSpPr/>
          <p:nvPr/>
        </p:nvSpPr>
        <p:spPr>
          <a:xfrm>
            <a:off x="5676727" y="1215675"/>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4"/>
          <p:cNvSpPr txBox="1"/>
          <p:nvPr/>
        </p:nvSpPr>
        <p:spPr>
          <a:xfrm>
            <a:off x="919075" y="2461800"/>
            <a:ext cx="71361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Thank you for your time reviewing my work on the </a:t>
            </a:r>
            <a:r>
              <a:rPr lang="en-US" sz="1200" dirty="0" err="1">
                <a:solidFill>
                  <a:srgbClr val="5F6368"/>
                </a:solidFill>
                <a:latin typeface="Open Sans"/>
                <a:ea typeface="Open Sans"/>
                <a:cs typeface="Open Sans"/>
                <a:sym typeface="Open Sans"/>
              </a:rPr>
              <a:t>Medicose</a:t>
            </a:r>
            <a:r>
              <a:rPr lang="en-US" sz="1200" dirty="0">
                <a:solidFill>
                  <a:srgbClr val="5F6368"/>
                </a:solidFill>
                <a:latin typeface="Open Sans"/>
                <a:ea typeface="Open Sans"/>
                <a:cs typeface="Open Sans"/>
                <a:sym typeface="Open Sans"/>
              </a:rPr>
              <a:t> app! If you’d like to</a:t>
            </a:r>
            <a:br>
              <a:rPr lang="en-US" sz="1200" dirty="0">
                <a:solidFill>
                  <a:srgbClr val="5F6368"/>
                </a:solidFill>
                <a:latin typeface="Open Sans"/>
                <a:ea typeface="Open Sans"/>
                <a:cs typeface="Open Sans"/>
                <a:sym typeface="Open Sans"/>
              </a:rPr>
            </a:br>
            <a:r>
              <a:rPr lang="en-US" sz="1200" dirty="0">
                <a:solidFill>
                  <a:srgbClr val="5F6368"/>
                </a:solidFill>
                <a:latin typeface="Open Sans"/>
                <a:ea typeface="Open Sans"/>
                <a:cs typeface="Open Sans"/>
                <a:sym typeface="Open Sans"/>
              </a:rPr>
              <a:t>see more or get in touch, my contact information is provided below.</a:t>
            </a: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Email:-vishaljuneja198@gmail.com</a:t>
            </a:r>
          </a:p>
        </p:txBody>
      </p:sp>
      <p:sp>
        <p:nvSpPr>
          <p:cNvPr id="411" name="Google Shape;41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2"/>
          <p:cNvSpPr txBox="1"/>
          <p:nvPr/>
        </p:nvSpPr>
        <p:spPr>
          <a:xfrm>
            <a:off x="517675"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1)Waste lot of time on during appointment du to some paper work and partiality with some peoples.</a:t>
            </a: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2) Chemist take max charges or some black of medicine deal by chemist  and may more</a:t>
            </a: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SemiBold"/>
              </a:rPr>
              <a:t>1)Develop a platform where all medical services at one point </a:t>
            </a: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SemiBold"/>
              </a:rPr>
              <a:t>2) </a:t>
            </a:r>
            <a:r>
              <a:rPr lang="en-US" sz="1200" dirty="0">
                <a:solidFill>
                  <a:srgbClr val="5F6368"/>
                </a:solidFill>
                <a:latin typeface="Open Sans"/>
                <a:ea typeface="Open Sans"/>
                <a:cs typeface="Open Sans"/>
                <a:sym typeface="Open Sans SemiBold"/>
              </a:rPr>
              <a:t>S</a:t>
            </a:r>
            <a:r>
              <a:rPr lang="en" sz="1200" dirty="0">
                <a:solidFill>
                  <a:srgbClr val="5F6368"/>
                </a:solidFill>
                <a:latin typeface="Open Sans"/>
                <a:ea typeface="Open Sans"/>
                <a:cs typeface="Open Sans"/>
                <a:sym typeface="Open Sans SemiBold"/>
              </a:rPr>
              <a:t>ave people time and ncrease the process time of medical documentation and many more</a:t>
            </a:r>
            <a:endParaRPr sz="1200" dirty="0">
              <a:solidFill>
                <a:srgbClr val="5F6368"/>
              </a:solidFill>
              <a:latin typeface="Open Sans"/>
              <a:ea typeface="Open Sans"/>
              <a:cs typeface="Open Sans"/>
              <a:sym typeface="Open Sans SemiBold"/>
            </a:endParaRPr>
          </a:p>
        </p:txBody>
      </p:sp>
      <p:sp>
        <p:nvSpPr>
          <p:cNvPr id="168" name="Google Shape;16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3"/>
          <p:cNvSpPr txBox="1"/>
          <p:nvPr/>
        </p:nvSpPr>
        <p:spPr>
          <a:xfrm>
            <a:off x="517675" y="2237975"/>
            <a:ext cx="3446100" cy="110796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p>
          <a:p>
            <a:pPr>
              <a:lnSpc>
                <a:spcPct val="150000"/>
              </a:lnSpc>
            </a:pPr>
            <a:r>
              <a:rPr lang="en" dirty="0">
                <a:solidFill>
                  <a:srgbClr val="1967D2"/>
                </a:solidFill>
                <a:latin typeface="Open Sans SemiBold"/>
                <a:ea typeface="Open Sans SemiBold"/>
                <a:cs typeface="Open Sans SemiBold"/>
                <a:sym typeface="Open Sans SemiBold"/>
              </a:rPr>
              <a:t> </a:t>
            </a:r>
            <a:r>
              <a:rPr lang="en-US" sz="1200" dirty="0">
                <a:solidFill>
                  <a:srgbClr val="5F6368"/>
                </a:solidFill>
                <a:latin typeface="Open Sans"/>
                <a:ea typeface="Open Sans"/>
                <a:cs typeface="Open Sans"/>
                <a:sym typeface="Open Sans"/>
              </a:rPr>
              <a:t>UX designer designing an app for </a:t>
            </a:r>
            <a:r>
              <a:rPr lang="en-US" sz="1200" dirty="0" err="1">
                <a:solidFill>
                  <a:srgbClr val="5F6368"/>
                </a:solidFill>
                <a:latin typeface="Open Sans"/>
                <a:ea typeface="Open Sans"/>
                <a:cs typeface="Open Sans"/>
                <a:sym typeface="Open Sans"/>
              </a:rPr>
              <a:t>Medicose</a:t>
            </a:r>
            <a:r>
              <a:rPr lang="en-US" sz="1200" dirty="0">
                <a:solidFill>
                  <a:srgbClr val="5F6368"/>
                </a:solidFill>
                <a:latin typeface="Open Sans"/>
                <a:ea typeface="Open Sans"/>
                <a:cs typeface="Open Sans"/>
                <a:sym typeface="Open Sans"/>
              </a:rPr>
              <a:t> Health from scratch</a:t>
            </a:r>
            <a:r>
              <a:rPr lang="en" sz="1200" dirty="0">
                <a:solidFill>
                  <a:srgbClr val="5F6368"/>
                </a:solidFill>
                <a:latin typeface="Open Sans"/>
                <a:ea typeface="Open Sans"/>
                <a:cs typeface="Open Sans"/>
                <a:sym typeface="Open Sans SemiBold"/>
              </a:rPr>
              <a:t>. </a:t>
            </a: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Conducting interviews, paper and digital wireframing, low and high-fidelity prototyping, conducting usability studies, accounting for accessibility, and iterating on designs.</a:t>
            </a:r>
            <a:endParaRPr lang="en-US" sz="1200" b="1" dirty="0">
              <a:solidFill>
                <a:srgbClr val="4285F4"/>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2954625"/>
          </a:xfrm>
          <a:prstGeom prst="rect">
            <a:avLst/>
          </a:prstGeom>
          <a:noFill/>
          <a:ln>
            <a:noFill/>
          </a:ln>
        </p:spPr>
        <p:txBody>
          <a:bodyPr spcFirstLastPara="1" wrap="square" lIns="0" tIns="91425" rIns="91425" bIns="91425" anchor="t" anchorCtr="0">
            <a:spAutoFit/>
          </a:bodyPr>
          <a:lstStyle/>
          <a:p>
            <a:pPr marL="0" lvl="0" indent="0"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I conducted interviews and created empathy maps to understand the users I’m designing for and their needs. A primary user group identified through research was working on professional which are far away from home and  come home on weekends or once in month.</a:t>
            </a:r>
          </a:p>
          <a:p>
            <a:pPr marL="0" lvl="0" indent="0" rtl="0">
              <a:lnSpc>
                <a:spcPct val="150000"/>
              </a:lnSpc>
              <a:spcBef>
                <a:spcPts val="0"/>
              </a:spcBef>
              <a:spcAft>
                <a:spcPts val="0"/>
              </a:spcAft>
              <a:buClr>
                <a:schemeClr val="dk1"/>
              </a:buClr>
              <a:buSzPts val="1100"/>
              <a:buFont typeface="Arial"/>
              <a:buNone/>
            </a:pPr>
            <a:endParaRPr lang="en-US" sz="1200" dirty="0">
              <a:solidFill>
                <a:srgbClr val="5F6368"/>
              </a:solidFill>
              <a:latin typeface="Open Sans"/>
              <a:ea typeface="Open Sans"/>
              <a:cs typeface="Open Sans"/>
              <a:sym typeface="Open Sans"/>
            </a:endParaRPr>
          </a:p>
          <a:p>
            <a:pPr marL="0" lvl="0" indent="0"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We found that far away from home is not only problem  they also face problem to find the medicine and test services in local areas. Some time they don’t found facilities at same place so they have to travel to different locations which waste the time and shorten the temper. </a:t>
            </a:r>
          </a:p>
          <a:p>
            <a:pPr marL="0" lvl="0" indent="0" rtl="0">
              <a:lnSpc>
                <a:spcPct val="150000"/>
              </a:lnSpc>
              <a:spcBef>
                <a:spcPts val="0"/>
              </a:spcBef>
              <a:spcAft>
                <a:spcPts val="0"/>
              </a:spcAft>
              <a:buClr>
                <a:schemeClr val="dk1"/>
              </a:buClr>
              <a:buSzPts val="1100"/>
              <a:buFont typeface="Arial"/>
              <a:buNone/>
            </a:pPr>
            <a:endParaRPr lang="en-US" sz="1200" dirty="0">
              <a:solidFill>
                <a:srgbClr val="5F6368"/>
              </a:solidFill>
              <a:latin typeface="Open Sans"/>
              <a:ea typeface="Open Sans"/>
              <a:cs typeface="Open Sans"/>
              <a:sym typeface="Open Sans"/>
            </a:endParaRPr>
          </a:p>
          <a:p>
            <a:pPr marL="0" lvl="0" indent="0" rtl="0">
              <a:lnSpc>
                <a:spcPct val="150000"/>
              </a:lnSpc>
              <a:spcBef>
                <a:spcPts val="0"/>
              </a:spcBef>
              <a:spcAft>
                <a:spcPts val="0"/>
              </a:spcAft>
              <a:buClr>
                <a:schemeClr val="dk1"/>
              </a:buClr>
              <a:buSzPts val="1100"/>
              <a:buFont typeface="Arial"/>
              <a:buNone/>
            </a:pPr>
            <a:endParaRPr lang="en-US" sz="1200" dirty="0">
              <a:solidFill>
                <a:srgbClr val="5F6368"/>
              </a:solidFill>
              <a:latin typeface="Open Sans"/>
              <a:ea typeface="Open Sans"/>
              <a:cs typeface="Open Sans"/>
              <a:sym typeface="Open Sans"/>
            </a:endParaRPr>
          </a:p>
          <a:p>
            <a:pPr marL="0" lvl="0" indent="0" rtl="0">
              <a:lnSpc>
                <a:spcPct val="150000"/>
              </a:lnSpc>
              <a:spcBef>
                <a:spcPts val="0"/>
              </a:spcBef>
              <a:spcAft>
                <a:spcPts val="0"/>
              </a:spcAft>
              <a:buClr>
                <a:schemeClr val="dk1"/>
              </a:buClr>
              <a:buSzPts val="1100"/>
              <a:buFont typeface="Arial"/>
              <a:buNone/>
            </a:pPr>
            <a:endParaRPr lang="en-US" sz="1200" dirty="0">
              <a:solidFill>
                <a:srgbClr val="5F6368"/>
              </a:solidFill>
              <a:latin typeface="Open Sans"/>
              <a:ea typeface="Open Sans"/>
              <a:cs typeface="Open Sans"/>
              <a:sym typeface="Open Sans"/>
            </a:endParaRPr>
          </a:p>
        </p:txBody>
      </p:sp>
      <p:sp>
        <p:nvSpPr>
          <p:cNvPr id="196" name="Google Shape;19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p:nvPr/>
        </p:nvSpPr>
        <p:spPr>
          <a:xfrm>
            <a:off x="698125" y="373443"/>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6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Time </a:t>
            </a:r>
            <a:endParaRPr dirty="0">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41475" y="2522475"/>
            <a:ext cx="1872600" cy="2095928"/>
          </a:xfrm>
          <a:prstGeom prst="rect">
            <a:avLst/>
          </a:prstGeom>
          <a:noFill/>
          <a:ln>
            <a:noFill/>
          </a:ln>
        </p:spPr>
        <p:txBody>
          <a:bodyPr spcFirstLastPara="1" wrap="square" lIns="0" tIns="91425" rIns="91425" bIns="91425" anchor="t" anchorCtr="0">
            <a:spAutoFit/>
          </a:bodyPr>
          <a:lstStyle/>
          <a:p>
            <a:pPr marL="228600" lvl="0" indent="-228600" algn="just" rtl="0">
              <a:lnSpc>
                <a:spcPct val="115000"/>
              </a:lnSpc>
              <a:spcBef>
                <a:spcPts val="0"/>
              </a:spcBef>
              <a:spcAft>
                <a:spcPts val="0"/>
              </a:spcAft>
              <a:buAutoNum type="arabicParenR"/>
            </a:pPr>
            <a:r>
              <a:rPr lang="en-US" sz="1200" dirty="0"/>
              <a:t>Due to working outside the home town they have only </a:t>
            </a:r>
            <a:r>
              <a:rPr lang="en-US" sz="1200" dirty="0" err="1"/>
              <a:t>weakends</a:t>
            </a:r>
            <a:r>
              <a:rPr lang="en-US" sz="1200" dirty="0"/>
              <a:t> to book a appointment for their parents </a:t>
            </a:r>
          </a:p>
          <a:p>
            <a:pPr marL="228600" lvl="0" indent="-228600" rtl="0">
              <a:lnSpc>
                <a:spcPct val="115000"/>
              </a:lnSpc>
              <a:spcBef>
                <a:spcPts val="0"/>
              </a:spcBef>
              <a:spcAft>
                <a:spcPts val="0"/>
              </a:spcAft>
              <a:buAutoNum type="arabicParenR"/>
            </a:pPr>
            <a:r>
              <a:rPr lang="en-US" sz="1200" dirty="0"/>
              <a:t>Due to some basic paper work in hospitals also waste time.</a:t>
            </a:r>
          </a:p>
          <a:p>
            <a:pPr marL="0" lvl="0" indent="0" algn="ctr" rtl="0">
              <a:lnSpc>
                <a:spcPct val="115000"/>
              </a:lnSpc>
              <a:spcBef>
                <a:spcPts val="0"/>
              </a:spcBef>
              <a:spcAft>
                <a:spcPts val="0"/>
              </a:spcAft>
              <a:buNone/>
            </a:pPr>
            <a:endParaRPr lang="en-US" sz="1200" dirty="0"/>
          </a:p>
        </p:txBody>
      </p:sp>
      <p:sp>
        <p:nvSpPr>
          <p:cNvPr id="205" name="Google Shape;205;p46"/>
          <p:cNvSpPr txBox="1"/>
          <p:nvPr/>
        </p:nvSpPr>
        <p:spPr>
          <a:xfrm>
            <a:off x="3635700" y="2014674"/>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US" sz="1400" dirty="0">
                <a:solidFill>
                  <a:srgbClr val="EA4335"/>
                </a:solidFill>
                <a:latin typeface="Open Sans SemiBold"/>
                <a:ea typeface="Open Sans SemiBold"/>
                <a:cs typeface="Open Sans SemiBold"/>
                <a:sym typeface="Open Sans SemiBold"/>
              </a:rPr>
              <a:t>Accessibility</a:t>
            </a:r>
            <a:endParaRPr lang="en-US" sz="1400" dirty="0">
              <a:solidFill>
                <a:srgbClr val="4285F4"/>
              </a:solidFill>
              <a:latin typeface="Open Sans SemiBold"/>
              <a:ea typeface="Open Sans SemiBold"/>
              <a:cs typeface="Open Sans SemiBold"/>
              <a:sym typeface="Open Sans SemiBold"/>
            </a:endParaRPr>
          </a:p>
        </p:txBody>
      </p:sp>
      <p:sp>
        <p:nvSpPr>
          <p:cNvPr id="206" name="Google Shape;206;p46"/>
          <p:cNvSpPr txBox="1"/>
          <p:nvPr/>
        </p:nvSpPr>
        <p:spPr>
          <a:xfrm>
            <a:off x="3775675" y="2537292"/>
            <a:ext cx="1872600" cy="821733"/>
          </a:xfrm>
          <a:prstGeom prst="rect">
            <a:avLst/>
          </a:prstGeom>
          <a:noFill/>
          <a:ln>
            <a:noFill/>
          </a:ln>
        </p:spPr>
        <p:txBody>
          <a:bodyPr spcFirstLastPara="1" wrap="square" lIns="0" tIns="91425" rIns="91425" bIns="91425" anchor="t" anchorCtr="0">
            <a:spAutoFit/>
          </a:bodyPr>
          <a:lstStyle/>
          <a:p>
            <a:pPr marL="0" lvl="0" indent="0" algn="just" rtl="0">
              <a:lnSpc>
                <a:spcPct val="115000"/>
              </a:lnSpc>
              <a:spcBef>
                <a:spcPts val="0"/>
              </a:spcBef>
              <a:spcAft>
                <a:spcPts val="0"/>
              </a:spcAft>
              <a:buNone/>
            </a:pPr>
            <a:r>
              <a:rPr lang="en-US" sz="1200" dirty="0"/>
              <a:t>Not to access the all medical services at one place </a:t>
            </a:r>
            <a:endParaRPr sz="1200" dirty="0"/>
          </a:p>
        </p:txBody>
      </p:sp>
      <p:sp>
        <p:nvSpPr>
          <p:cNvPr id="207" name="Google Shape;207;p46"/>
          <p:cNvSpPr txBox="1"/>
          <p:nvPr/>
        </p:nvSpPr>
        <p:spPr>
          <a:xfrm>
            <a:off x="6493509" y="1895421"/>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US" dirty="0">
                <a:solidFill>
                  <a:srgbClr val="EA4335"/>
                </a:solidFill>
                <a:latin typeface="Open Sans SemiBold"/>
                <a:ea typeface="Open Sans SemiBold"/>
                <a:cs typeface="Open Sans SemiBold"/>
                <a:sym typeface="Open Sans SemiBold"/>
              </a:rPr>
              <a:t>System</a:t>
            </a:r>
            <a:endParaRPr dirty="0">
              <a:solidFill>
                <a:srgbClr val="EA4335"/>
              </a:solidFill>
              <a:latin typeface="Open Sans SemiBold"/>
              <a:ea typeface="Open Sans SemiBold"/>
              <a:cs typeface="Open Sans SemiBold"/>
              <a:sym typeface="Open Sans SemiBold"/>
            </a:endParaRPr>
          </a:p>
        </p:txBody>
      </p:sp>
      <p:sp>
        <p:nvSpPr>
          <p:cNvPr id="208" name="Google Shape;208;p46"/>
          <p:cNvSpPr txBox="1"/>
          <p:nvPr/>
        </p:nvSpPr>
        <p:spPr>
          <a:xfrm>
            <a:off x="6493509" y="2512697"/>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dirty="0"/>
              <a:t>Due to lack of systems in hospital some type of Discrimination happen </a:t>
            </a:r>
            <a:endParaRPr sz="1200" dirty="0"/>
          </a:p>
        </p:txBody>
      </p:sp>
      <p:sp>
        <p:nvSpPr>
          <p:cNvPr id="211" name="Google Shape;21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1</a:t>
            </a:r>
            <a:endParaRPr sz="2200" dirty="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4315350" y="1276758"/>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7173159" y="1272054"/>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3</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a:solidFill>
                  <a:srgbClr val="5F6368"/>
                </a:solidFill>
                <a:latin typeface="Open Sans"/>
                <a:ea typeface="Open Sans"/>
                <a:cs typeface="Open Sans"/>
                <a:sym typeface="Open Sans"/>
              </a:rPr>
              <a:t>Ram</a:t>
            </a:r>
            <a:endParaRPr sz="2400" b="1" dirty="0">
              <a:solidFill>
                <a:srgbClr val="5F6368"/>
              </a:solidFill>
              <a:latin typeface="Open Sans"/>
              <a:ea typeface="Open Sans"/>
              <a:cs typeface="Open Sans"/>
              <a:sym typeface="Open Sans"/>
            </a:endParaRPr>
          </a:p>
        </p:txBody>
      </p:sp>
      <p:sp>
        <p:nvSpPr>
          <p:cNvPr id="221" name="Google Shape;221;p47"/>
          <p:cNvSpPr txBox="1"/>
          <p:nvPr/>
        </p:nvSpPr>
        <p:spPr>
          <a:xfrm>
            <a:off x="517675" y="1674400"/>
            <a:ext cx="21846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t>Ram is Employee in MNC work far away form home city who need online platform where he gets all services at one platform </a:t>
            </a:r>
            <a:endParaRPr dirty="0"/>
          </a:p>
        </p:txBody>
      </p:sp>
      <p:pic>
        <p:nvPicPr>
          <p:cNvPr id="5" name="Picture 4">
            <a:extLst>
              <a:ext uri="{FF2B5EF4-FFF2-40B4-BE49-F238E27FC236}">
                <a16:creationId xmlns:a16="http://schemas.microsoft.com/office/drawing/2014/main" id="{80723F9D-4BA5-5FFE-2B6F-F070896A5FEC}"/>
              </a:ext>
            </a:extLst>
          </p:cNvPr>
          <p:cNvPicPr>
            <a:picLocks noChangeAspect="1"/>
          </p:cNvPicPr>
          <p:nvPr/>
        </p:nvPicPr>
        <p:blipFill>
          <a:blip r:embed="rId3"/>
          <a:stretch>
            <a:fillRect/>
          </a:stretch>
        </p:blipFill>
        <p:spPr>
          <a:xfrm>
            <a:off x="2930420" y="867834"/>
            <a:ext cx="5966296" cy="34078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29" name="Google Shape;229;p48"/>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Mapping Ram  user journey revealed how helpful it would be for </a:t>
            </a:r>
            <a:br>
              <a:rPr lang="en-US" dirty="0">
                <a:solidFill>
                  <a:srgbClr val="5F6368"/>
                </a:solidFill>
                <a:latin typeface="Open Sans"/>
                <a:ea typeface="Open Sans"/>
                <a:cs typeface="Open Sans"/>
                <a:sym typeface="Open Sans"/>
              </a:rPr>
            </a:br>
            <a:r>
              <a:rPr lang="en-US" dirty="0">
                <a:solidFill>
                  <a:srgbClr val="5F6368"/>
                </a:solidFill>
                <a:latin typeface="Open Sans"/>
                <a:ea typeface="Open Sans"/>
                <a:cs typeface="Open Sans"/>
                <a:sym typeface="Open Sans"/>
              </a:rPr>
              <a:t>users to have access to a dedicated </a:t>
            </a:r>
            <a:r>
              <a:rPr lang="en-US" dirty="0" err="1">
                <a:solidFill>
                  <a:srgbClr val="5F6368"/>
                </a:solidFill>
                <a:latin typeface="Open Sans"/>
                <a:ea typeface="Open Sans"/>
                <a:cs typeface="Open Sans"/>
                <a:sym typeface="Open Sans"/>
              </a:rPr>
              <a:t>Medicose</a:t>
            </a:r>
            <a:r>
              <a:rPr lang="en-US" dirty="0">
                <a:solidFill>
                  <a:srgbClr val="5F6368"/>
                </a:solidFill>
                <a:latin typeface="Open Sans"/>
                <a:ea typeface="Open Sans"/>
                <a:cs typeface="Open Sans"/>
                <a:sym typeface="Open Sans"/>
              </a:rPr>
              <a:t> Health app </a:t>
            </a:r>
            <a:endParaRPr lang="en-US" dirty="0"/>
          </a:p>
        </p:txBody>
      </p:sp>
      <p:pic>
        <p:nvPicPr>
          <p:cNvPr id="3" name="Picture 2">
            <a:extLst>
              <a:ext uri="{FF2B5EF4-FFF2-40B4-BE49-F238E27FC236}">
                <a16:creationId xmlns:a16="http://schemas.microsoft.com/office/drawing/2014/main" id="{5ED794ED-C23C-E1AC-9FCA-7CD17160B824}"/>
              </a:ext>
            </a:extLst>
          </p:cNvPr>
          <p:cNvPicPr>
            <a:picLocks noChangeAspect="1"/>
          </p:cNvPicPr>
          <p:nvPr/>
        </p:nvPicPr>
        <p:blipFill>
          <a:blip r:embed="rId3"/>
          <a:stretch>
            <a:fillRect/>
          </a:stretch>
        </p:blipFill>
        <p:spPr>
          <a:xfrm>
            <a:off x="3292493" y="1669824"/>
            <a:ext cx="5825067" cy="203606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950</Words>
  <Application>Microsoft Office PowerPoint</Application>
  <PresentationFormat>On-screen Show (16:9)</PresentationFormat>
  <Paragraphs>119</Paragraphs>
  <Slides>26</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Google Sans Medium</vt:lpstr>
      <vt:lpstr>Calibri</vt:lpstr>
      <vt:lpstr>Open Sans SemiBold</vt:lpstr>
      <vt:lpstr>Open Sans</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Juneja</dc:creator>
  <cp:lastModifiedBy>Vishal Juneja</cp:lastModifiedBy>
  <cp:revision>5</cp:revision>
  <dcterms:modified xsi:type="dcterms:W3CDTF">2023-05-29T14:18:42Z</dcterms:modified>
</cp:coreProperties>
</file>